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8" r:id="rId6"/>
    <p:sldId id="259" r:id="rId7"/>
    <p:sldId id="260" r:id="rId8"/>
    <p:sldId id="269" r:id="rId9"/>
    <p:sldId id="262" r:id="rId10"/>
    <p:sldId id="263" r:id="rId11"/>
    <p:sldId id="271" r:id="rId12"/>
    <p:sldId id="273" r:id="rId13"/>
    <p:sldId id="272" r:id="rId14"/>
    <p:sldId id="274" r:id="rId15"/>
    <p:sldId id="275" r:id="rId16"/>
    <p:sldId id="265" r:id="rId17"/>
    <p:sldId id="276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74" autoAdjust="0"/>
  </p:normalViewPr>
  <p:slideViewPr>
    <p:cSldViewPr snapToGrid="0" showGuides="1">
      <p:cViewPr varScale="1">
        <p:scale>
          <a:sx n="107" d="100"/>
          <a:sy n="107" d="100"/>
        </p:scale>
        <p:origin x="176" y="27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3/20/22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3/20/22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xmlns="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xmlns="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xmlns="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xmlns="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xmlns="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xmlns="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xmlns="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xmlns="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xmlns="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xmlns="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xmlns="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xmlns="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xmlns="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xmlns="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xmlns="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xmlns="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707" y="241297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xmlns="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xmlns="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xmlns="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xmlns="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707" y="241297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xmlns="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xmlns="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xmlns="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xmlns="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 smtClean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xmlns="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xmlns="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xmlns="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707" y="241297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xmlns="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xmlns="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xmlns="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xmlns="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xmlns="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xmlns="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xmlns="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707" y="241297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xmlns="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xmlns="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xmlns="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707" y="241297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xmlns="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xmlns="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xmlns="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xmlns="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xmlns="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xmlns="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xmlns="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xmlns="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xmlns="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xmlns="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xmlns="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xmlns="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xmlns="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xmlns="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xmlns="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xmlns="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707" y="241297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xmlns="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xmlns="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xmlns="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xmlns="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xmlns="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xmlns="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xmlns="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xmlns="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707" y="241297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xmlns="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xmlns="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xmlns="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xmlns="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xmlns="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xmlns="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707" y="241297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xmlns="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xmlns="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xmlns="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xmlns="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xmlns="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xmlns="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707" y="241297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xmlns="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xmlns="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xmlns="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xmlns="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xmlns="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xmlns="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xmlns="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xmlns="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xmlns="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xmlns="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xmlns="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xmlns="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xmlns="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xmlns="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github-ae@latest/apps/building-oauth-apps" TargetMode="External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ocs.github.com/en/github-ae@latest/apps/building-github-app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github.com/en/rest/reference/branches#protected-branches" TargetMode="External"/><Relationship Id="rId3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rest/reference/branches#protected-branches" TargetMode="External"/><Relationship Id="rId4" Type="http://schemas.openxmlformats.org/officeDocument/2006/relationships/hyperlink" Target="https://docs.github.com/rest/reference/commits#commit-statuses" TargetMode="External"/><Relationship Id="rId5" Type="http://schemas.openxmlformats.org/officeDocument/2006/relationships/image" Target="../media/image9.jpeg"/><Relationship Id="rId6" Type="http://schemas.microsoft.com/office/2007/relationships/hdphoto" Target="../media/hdphoto1.wdp"/><Relationship Id="rId7" Type="http://schemas.openxmlformats.org/officeDocument/2006/relationships/image" Target="../media/image10.jpeg"/><Relationship Id="rId8" Type="http://schemas.microsoft.com/office/2007/relationships/hdphoto" Target="../media/hdphoto2.wdp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ocs.github.com/articles/about-protected-branches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repositories/configuring-branches-and-merges-in-your-repository/defining-the-mergeability-of-pull-requests/about-protected-branches#require-status-checks-before-merging" TargetMode="External"/><Relationship Id="rId4" Type="http://schemas.openxmlformats.org/officeDocument/2006/relationships/hyperlink" Target="https://docs.github.com/en/repositories/configuring-branches-and-merges-in-your-repository/defining-the-mergeability-of-pull-requests/about-protected-branches#require-conversation-resolution-before-merging" TargetMode="External"/><Relationship Id="rId5" Type="http://schemas.openxmlformats.org/officeDocument/2006/relationships/hyperlink" Target="https://docs.github.com/en/repositories/configuring-branches-and-merges-in-your-repository/defining-the-mergeability-of-pull-requests/about-protected-branches#require-signed-commits" TargetMode="External"/><Relationship Id="rId6" Type="http://schemas.openxmlformats.org/officeDocument/2006/relationships/hyperlink" Target="https://docs.github.com/en/repositories/configuring-branches-and-merges-in-your-repository/defining-the-mergeability-of-pull-requests/about-protected-branches#require-linear-history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docs.github.com/en/repositories/configuring-branches-and-merges-in-your-repository/defining-the-mergeability-of-pull-requests/about-protected-branches#require-pull-request-reviews-before-mergi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repositories/configuring-branches-and-merges-in-your-repository/defining-the-mergeability-of-pull-requests/about-protected-branches#include-administrators" TargetMode="External"/><Relationship Id="rId4" Type="http://schemas.openxmlformats.org/officeDocument/2006/relationships/hyperlink" Target="https://docs.github.com/en/repositories/configuring-branches-and-merges-in-your-repository/defining-the-mergeability-of-pull-requests/about-protected-branches#restrict-who-can-push-to-matching-branches" TargetMode="External"/><Relationship Id="rId5" Type="http://schemas.openxmlformats.org/officeDocument/2006/relationships/hyperlink" Target="https://docs.github.com/en/repositories/configuring-branches-and-merges-in-your-repository/defining-the-mergeability-of-pull-requests/about-protected-branches#allow-force-pushes" TargetMode="External"/><Relationship Id="rId6" Type="http://schemas.openxmlformats.org/officeDocument/2006/relationships/hyperlink" Target="https://docs.github.com/en/repositories/configuring-branches-and-merges-in-your-repository/defining-the-mergeability-of-pull-requests/about-protected-branches#allow-deletions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docs.github.com/en/repositories/configuring-branches-and-merges-in-your-repository/defining-the-mergeability-of-pull-requests/about-protected-branches#require-merge-queu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xmlns="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98" y="1215227"/>
            <a:ext cx="4428523" cy="442852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Peace of mind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214" y="3640998"/>
            <a:ext cx="5084474" cy="1257574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ith GitHub code review and security.</a:t>
            </a:r>
          </a:p>
          <a:p>
            <a:endParaRPr lang="en-US" dirty="0" smtClean="0"/>
          </a:p>
          <a:p>
            <a:r>
              <a:rPr lang="en-US" sz="1600" u="sng" dirty="0" smtClean="0"/>
              <a:t>Proposed solution to Integrity Plus Inc.</a:t>
            </a:r>
            <a:endParaRPr lang="en-US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6375214" y="6242447"/>
            <a:ext cx="335271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Presented by Ayodeji Ayodele</a:t>
            </a:r>
          </a:p>
          <a:p>
            <a:pPr algn="r"/>
            <a:r>
              <a:rPr lang="en-US" sz="1600" dirty="0" smtClean="0"/>
              <a:t>Senior CSA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66" y="234209"/>
            <a:ext cx="1244086" cy="3358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115" y="5929983"/>
            <a:ext cx="791179" cy="7911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294" y="5929984"/>
            <a:ext cx="791179" cy="79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70" y="2104888"/>
            <a:ext cx="4971818" cy="781188"/>
          </a:xfrm>
        </p:spPr>
        <p:txBody>
          <a:bodyPr anchor="ctr">
            <a:normAutofit/>
          </a:bodyPr>
          <a:lstStyle/>
          <a:p>
            <a:r>
              <a:rPr lang="en-US" dirty="0" err="1" smtClean="0"/>
              <a:t>Webhooks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Webhooks allow you to build or set up integrations, such as </a:t>
            </a:r>
            <a:r>
              <a:rPr lang="en-US" u="sng" dirty="0">
                <a:hlinkClick r:id="rId2"/>
              </a:rPr>
              <a:t>GitHub Apps</a:t>
            </a:r>
            <a:r>
              <a:rPr lang="en-US" dirty="0"/>
              <a:t> or </a:t>
            </a:r>
            <a:r>
              <a:rPr lang="en-US" u="sng" dirty="0">
                <a:hlinkClick r:id="rId3"/>
              </a:rPr>
              <a:t>OAuth Apps</a:t>
            </a:r>
            <a:r>
              <a:rPr lang="en-US" dirty="0"/>
              <a:t>, which subscribe to certain events on GitHub.com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one of those events is triggered, we'll send a HTTP POST payload to the </a:t>
            </a:r>
            <a:r>
              <a:rPr lang="en-US" dirty="0"/>
              <a:t>webhook's</a:t>
            </a:r>
            <a:r>
              <a:rPr lang="en-US" dirty="0"/>
              <a:t> configured URL. </a:t>
            </a:r>
            <a:endParaRPr lang="en-US" dirty="0" smtClean="0"/>
          </a:p>
          <a:p>
            <a:r>
              <a:rPr lang="en-US" dirty="0" err="1" smtClean="0"/>
              <a:t>Webhook</a:t>
            </a:r>
            <a:r>
              <a:rPr lang="en-US" dirty="0" smtClean="0"/>
              <a:t> supports up to 22 events.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661294" y="2104888"/>
            <a:ext cx="5001019" cy="781188"/>
          </a:xfrm>
        </p:spPr>
        <p:txBody>
          <a:bodyPr anchor="ctr"/>
          <a:lstStyle/>
          <a:p>
            <a:r>
              <a:rPr lang="en-US" dirty="0" smtClean="0"/>
              <a:t>Web API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This is a custom integration endpoint that receives the payload from the GitHub </a:t>
            </a:r>
            <a:r>
              <a:rPr lang="en-US" dirty="0" err="1" smtClean="0"/>
              <a:t>webhook</a:t>
            </a:r>
            <a:r>
              <a:rPr lang="en-US" dirty="0" smtClean="0"/>
              <a:t>.</a:t>
            </a:r>
          </a:p>
          <a:p>
            <a:r>
              <a:rPr lang="en-US" dirty="0" smtClean="0"/>
              <a:t>You can then carry out additional actions on the data.</a:t>
            </a:r>
          </a:p>
          <a:p>
            <a:r>
              <a:rPr lang="en-US" dirty="0" smtClean="0"/>
              <a:t>The API is external to GitHub.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Set protection rules for hundreds of branches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how do we scale?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79" y="2260956"/>
            <a:ext cx="505491" cy="4720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094" y="2257882"/>
            <a:ext cx="475200" cy="4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1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</a:t>
            </a:r>
            <a:r>
              <a:rPr lang="en-US" b="0" dirty="0" smtClean="0"/>
              <a:t>Creation </a:t>
            </a:r>
            <a:r>
              <a:rPr lang="en-US" b="0" dirty="0" err="1" smtClean="0"/>
              <a:t>Webhook</a:t>
            </a:r>
            <a:endParaRPr lang="en-US" b="0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Protection Rules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/>
              <a:t>Availability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Repository </a:t>
            </a:r>
            <a:r>
              <a:rPr lang="en-US" dirty="0" err="1"/>
              <a:t>webhooks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Organization </a:t>
            </a:r>
            <a:r>
              <a:rPr lang="en-US" dirty="0" err="1"/>
              <a:t>webhooks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GitHub Apps with </a:t>
            </a:r>
            <a:r>
              <a:rPr lang="en-US" dirty="0" smtClean="0"/>
              <a:t>contents permission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38530" y="2885704"/>
            <a:ext cx="3782208" cy="4512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38951" y="2208810"/>
            <a:ext cx="4132613" cy="2529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Triggers when a new branch or tag is created</a:t>
            </a:r>
            <a:endParaRPr lang="en-US" dirty="0"/>
          </a:p>
        </p:txBody>
      </p:sp>
      <p:sp>
        <p:nvSpPr>
          <p:cNvPr id="7" name="Arc 6"/>
          <p:cNvSpPr/>
          <p:nvPr/>
        </p:nvSpPr>
        <p:spPr>
          <a:xfrm rot="366517" flipH="1">
            <a:off x="3996210" y="2029069"/>
            <a:ext cx="4607629" cy="2615793"/>
          </a:xfrm>
          <a:prstGeom prst="arc">
            <a:avLst>
              <a:gd name="adj1" fmla="val 12775863"/>
              <a:gd name="adj2" fmla="val 21375169"/>
            </a:avLst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2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b="0" dirty="0" smtClean="0"/>
              <a:t>Web API</a:t>
            </a:r>
            <a:endParaRPr lang="en-US" b="0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Built and hosted by you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 smtClean="0"/>
              <a:t>API Usage</a:t>
            </a:r>
            <a:endParaRPr lang="en-US" b="1" dirty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Create branch protection rules for the required branch.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Use the GitHub </a:t>
            </a:r>
            <a:r>
              <a:rPr lang="en-US" dirty="0" smtClean="0">
                <a:hlinkClick r:id="rId2"/>
              </a:rPr>
              <a:t>branches API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934" y="2250486"/>
            <a:ext cx="3246089" cy="384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9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title="Skyline">
            <a:extLst>
              <a:ext uri="{FF2B5EF4-FFF2-40B4-BE49-F238E27FC236}">
                <a16:creationId xmlns:a16="http://schemas.microsoft.com/office/drawing/2014/main" xmlns="" id="{6B070BD8-8610-4F64-A93A-41F46C39E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408" b="9408"/>
          <a:stretch>
            <a:fillRect/>
          </a:stretch>
        </p:blipFill>
        <p:spPr/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Demo </a:t>
            </a:r>
            <a:r>
              <a:rPr lang="en-US" b="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Time!</a:t>
            </a:r>
            <a:endParaRPr lang="en-US" b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Additional GitHub security features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Essential Features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Consider including the following features to give your company </a:t>
            </a:r>
            <a:r>
              <a:rPr lang="en-US" b="1" dirty="0" smtClean="0"/>
              <a:t>peace of mind</a:t>
            </a:r>
            <a:r>
              <a:rPr lang="en-US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Enable Two-Factor Authentication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Enable Dependency 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Enable </a:t>
            </a:r>
            <a:r>
              <a:rPr lang="en-US" dirty="0" err="1"/>
              <a:t>D</a:t>
            </a:r>
            <a:r>
              <a:rPr lang="en-US" dirty="0" err="1" smtClean="0"/>
              <a:t>ependabot</a:t>
            </a:r>
            <a:r>
              <a:rPr lang="en-US" dirty="0" smtClean="0"/>
              <a:t> Alerts as well as security updates for non-vulnerable dependencies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170220" y="2102957"/>
            <a:ext cx="3889498" cy="38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65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>
            <a:extLst>
              <a:ext uri="{FF2B5EF4-FFF2-40B4-BE49-F238E27FC236}">
                <a16:creationId xmlns:a16="http://schemas.microsoft.com/office/drawing/2014/main" xmlns="" id="{BA026684-ED32-4C82-8EFB-03E9E047EA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98" y="1215227"/>
            <a:ext cx="4428523" cy="4428523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xmlns="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Ay</a:t>
            </a:r>
            <a:r>
              <a:rPr lang="en-US" dirty="0" smtClean="0"/>
              <a:t>odeji Ayodele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A3FB895-3D21-4707-8EDE-3F825906DE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208 555 0164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A0B41C33-430D-4B31-A546-F856469194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 smtClean="0"/>
              <a:t>me@you.com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E62065D0-127B-4884-9760-D1FFEC38A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 smtClean="0"/>
              <a:t>www.integrityplus.com.au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98" y="1215227"/>
            <a:ext cx="4428523" cy="442852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</a:t>
            </a:r>
            <a:r>
              <a:rPr lang="en-US" b="0" dirty="0" smtClean="0">
                <a:latin typeface="Calibri Light" panose="020F0302020204030204" pitchFamily="34" charset="0"/>
              </a:rPr>
              <a:t>Solution</a:t>
            </a:r>
            <a:endParaRPr lang="en-US" b="0" dirty="0">
              <a:latin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got you covered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</a:t>
            </a:r>
            <a:r>
              <a:rPr lang="en-US" b="0" dirty="0" smtClean="0"/>
              <a:t>the context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The environment is increasingly dynamic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en-US" dirty="0" smtClean="0"/>
              <a:t>Increasing trend in cyber attacks on code and code dependencies</a:t>
            </a:r>
          </a:p>
          <a:p>
            <a:pPr lvl="0"/>
            <a:r>
              <a:rPr lang="en-US" dirty="0" smtClean="0"/>
              <a:t>Engineering teams and software developers need to continually release new features without delay.</a:t>
            </a:r>
            <a:endParaRPr lang="en-US" dirty="0"/>
          </a:p>
          <a:p>
            <a:pPr lvl="0"/>
            <a:r>
              <a:rPr lang="en-US" dirty="0" smtClean="0"/>
              <a:t>The security team needs to continually keep the system safe and secure for customers, stability is very important.</a:t>
            </a:r>
            <a:endParaRPr lang="en-US" dirty="0"/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xmlns="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/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xmlns="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</a:t>
            </a:r>
            <a:r>
              <a:rPr lang="en-US" b="0" dirty="0" smtClean="0"/>
              <a:t>Needs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Top 3 requirements</a:t>
            </a:r>
            <a:endParaRPr lang="en-US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xmlns="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Ensure </a:t>
            </a:r>
            <a:r>
              <a:rPr lang="en-US" dirty="0"/>
              <a:t>proper reviews are being done to code being added into </a:t>
            </a:r>
            <a:r>
              <a:rPr lang="en-US" dirty="0" smtClean="0"/>
              <a:t>your </a:t>
            </a:r>
            <a:r>
              <a:rPr lang="en-US" dirty="0"/>
              <a:t>repositories</a:t>
            </a:r>
          </a:p>
          <a:p>
            <a:r>
              <a:rPr lang="en-US" dirty="0"/>
              <a:t>Looking for the best way to do it at scale</a:t>
            </a:r>
          </a:p>
          <a:p>
            <a:r>
              <a:rPr lang="en-US" dirty="0"/>
              <a:t>Using out-of-the-box settings is </a:t>
            </a:r>
            <a:r>
              <a:rPr lang="en-US" dirty="0" smtClean="0"/>
              <a:t>preferable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:a16="http://schemas.microsoft.com/office/drawing/2014/main" xmlns="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/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xmlns="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xmlns="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b="0" dirty="0" smtClean="0"/>
              <a:t>Proposed Solution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GitHub Features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2586" y="2104888"/>
            <a:ext cx="4843402" cy="781188"/>
          </a:xfrm>
        </p:spPr>
        <p:txBody>
          <a:bodyPr/>
          <a:lstStyle/>
          <a:p>
            <a:r>
              <a:rPr lang="en-US" dirty="0" smtClean="0"/>
              <a:t>Branch Protection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8" y="3089085"/>
            <a:ext cx="4846949" cy="3029140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dirty="0">
                <a:hlinkClick r:id="rId2"/>
              </a:rPr>
              <a:t>Protected Branches</a:t>
            </a:r>
            <a:r>
              <a:rPr lang="en-US" dirty="0"/>
              <a:t> help you maintain the integrity of your </a:t>
            </a:r>
            <a:r>
              <a:rPr lang="en-US" dirty="0" smtClean="0"/>
              <a:t>code.</a:t>
            </a:r>
          </a:p>
          <a:p>
            <a:pPr>
              <a:buClr>
                <a:schemeClr val="accent2"/>
              </a:buClr>
            </a:pPr>
            <a:r>
              <a:rPr lang="en-US" dirty="0" smtClean="0"/>
              <a:t>Limit </a:t>
            </a:r>
            <a:r>
              <a:rPr lang="en-US" dirty="0"/>
              <a:t>who can push to a branch, and disable force pushes to specific branches. </a:t>
            </a:r>
            <a:endParaRPr lang="en-US" dirty="0" smtClean="0"/>
          </a:p>
          <a:p>
            <a:pPr>
              <a:buClr>
                <a:schemeClr val="accent2"/>
              </a:buClr>
            </a:pPr>
            <a:r>
              <a:rPr lang="en-US" dirty="0" smtClean="0"/>
              <a:t>Then </a:t>
            </a:r>
            <a:r>
              <a:rPr lang="en-US" dirty="0"/>
              <a:t>scale your policies with the </a:t>
            </a:r>
            <a:r>
              <a:rPr lang="en-US" dirty="0">
                <a:hlinkClick r:id="rId3"/>
              </a:rPr>
              <a:t>Protected Branches API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40A3223-3DA3-4CF2-82B6-144766754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41213" y="2104888"/>
            <a:ext cx="4121100" cy="781188"/>
          </a:xfrm>
        </p:spPr>
        <p:txBody>
          <a:bodyPr/>
          <a:lstStyle/>
          <a:p>
            <a:r>
              <a:rPr lang="en-US" dirty="0" smtClean="0"/>
              <a:t>Required Status Checks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xmlns="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816713" y="3089085"/>
            <a:ext cx="4845600" cy="3029139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Create required status checks to add an extra layer of error prevention on branches. </a:t>
            </a:r>
            <a:endParaRPr lang="en-US" dirty="0" smtClean="0"/>
          </a:p>
          <a:p>
            <a:pPr>
              <a:buClr>
                <a:schemeClr val="accent2"/>
              </a:buClr>
            </a:pPr>
            <a:r>
              <a:rPr lang="en-US" dirty="0" smtClean="0"/>
              <a:t>Use </a:t>
            </a:r>
            <a:r>
              <a:rPr lang="en-US" dirty="0"/>
              <a:t>the </a:t>
            </a:r>
            <a:r>
              <a:rPr lang="en-US" dirty="0">
                <a:hlinkClick r:id="rId4"/>
              </a:rPr>
              <a:t>Status API</a:t>
            </a:r>
            <a:r>
              <a:rPr lang="en-US" dirty="0"/>
              <a:t> to enforce checks and disable the merge button until they pass.</a:t>
            </a:r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xmlns="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xmlns="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678" y="2307897"/>
            <a:ext cx="633907" cy="5781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6713" y="2393471"/>
            <a:ext cx="724500" cy="5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</a:t>
            </a:r>
            <a:r>
              <a:rPr lang="en-US" b="0" dirty="0" smtClean="0"/>
              <a:t>Protection</a:t>
            </a:r>
            <a:endParaRPr lang="en-US" b="0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Protection Rules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You can enforce certain workflows or requirements before a collaborator can push changes to a branch in your </a:t>
            </a:r>
            <a:r>
              <a:rPr lang="en-US" dirty="0" smtClean="0"/>
              <a:t>repository </a:t>
            </a:r>
            <a:r>
              <a:rPr lang="en-US" dirty="0"/>
              <a:t>by creating a branch protection rule.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6531429" y="2636322"/>
            <a:ext cx="3336965" cy="2123903"/>
          </a:xfrm>
          <a:prstGeom prst="roundRect">
            <a:avLst>
              <a:gd name="adj" fmla="val 9167"/>
            </a:avLst>
          </a:prstGeom>
          <a:solidFill>
            <a:schemeClr val="accent4"/>
          </a:solidFill>
          <a:ln w="3810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 to </a:t>
            </a:r>
          </a:p>
          <a:p>
            <a:pPr algn="ctr"/>
            <a:r>
              <a:rPr lang="en-US" sz="6000" dirty="0" smtClean="0"/>
              <a:t>10</a:t>
            </a:r>
            <a:r>
              <a:rPr lang="en-US" dirty="0" smtClean="0"/>
              <a:t> </a:t>
            </a:r>
          </a:p>
          <a:p>
            <a:pPr algn="ctr"/>
            <a:r>
              <a:rPr lang="en-US" dirty="0"/>
              <a:t>s</a:t>
            </a:r>
            <a:r>
              <a:rPr lang="en-US" dirty="0" smtClean="0"/>
              <a:t>ettings per branch rule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xmlns="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</a:t>
            </a:r>
            <a:r>
              <a:rPr lang="en-US" b="0" dirty="0" smtClean="0"/>
              <a:t>Settings</a:t>
            </a:r>
            <a:endParaRPr lang="en-US" b="0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xmlns="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What settings are there?</a:t>
            </a:r>
            <a:endParaRPr lang="en-US" dirty="0"/>
          </a:p>
        </p:txBody>
      </p:sp>
      <p:graphicFrame>
        <p:nvGraphicFramePr>
          <p:cNvPr id="19" name="Table Placeholder 10">
            <a:extLst>
              <a:ext uri="{FF2B5EF4-FFF2-40B4-BE49-F238E27FC236}">
                <a16:creationId xmlns:a16="http://schemas.microsoft.com/office/drawing/2014/main" xmlns="" id="{FA7555E4-6CFC-1C44-B97A-BFEC35A63419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487358353"/>
              </p:ext>
            </p:extLst>
          </p:nvPr>
        </p:nvGraphicFramePr>
        <p:xfrm>
          <a:off x="609599" y="2228535"/>
          <a:ext cx="10743211" cy="367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1">
                  <a:extLst>
                    <a:ext uri="{9D8B030D-6E8A-4147-A177-3AD203B41FA5}">
                      <a16:colId xmlns:a16="http://schemas.microsoft.com/office/drawing/2014/main" xmlns="" val="4235906612"/>
                    </a:ext>
                  </a:extLst>
                </a:gridCol>
                <a:gridCol w="5866410">
                  <a:extLst>
                    <a:ext uri="{9D8B030D-6E8A-4147-A177-3AD203B41FA5}">
                      <a16:colId xmlns:a16="http://schemas.microsoft.com/office/drawing/2014/main" xmlns="" val="28431161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 smtClean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Setting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 smtClean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557922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>
                        <a:buFont typeface="Arial" charset="0"/>
                        <a:buNone/>
                      </a:pPr>
                      <a:r>
                        <a:rPr lang="en-US" b="0" i="0" u="sng" strike="noStrike" dirty="0" smtClean="0">
                          <a:solidFill>
                            <a:srgbClr val="C9D1D9"/>
                          </a:solidFill>
                          <a:effectLst/>
                          <a:latin typeface="+mn-lt"/>
                          <a:hlinkClick r:id="rId2"/>
                        </a:rPr>
                        <a:t>Require pull request reviews before merging</a:t>
                      </a:r>
                      <a:endParaRPr lang="en-US" b="0" i="0" u="none" strike="noStrike" dirty="0" smtClean="0">
                        <a:solidFill>
                          <a:srgbClr val="C9D1D9"/>
                        </a:solidFill>
                        <a:effectLst/>
                        <a:latin typeface="+mn-lt"/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IN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equire that all pull requests receive a specific number of approving reviews before someone merges the pull request into a protected branch.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1656340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>
                        <a:buFont typeface="Arial" charset="0"/>
                        <a:buNone/>
                      </a:pPr>
                      <a:r>
                        <a:rPr lang="en-US" b="0" i="0" u="sng" strike="noStrike" dirty="0" smtClean="0">
                          <a:solidFill>
                            <a:srgbClr val="C9D1D9"/>
                          </a:solidFill>
                          <a:effectLst/>
                          <a:latin typeface="+mn-lt"/>
                          <a:hlinkClick r:id="rId3"/>
                        </a:rPr>
                        <a:t>Require status checks before merging</a:t>
                      </a:r>
                      <a:endParaRPr lang="en-US" b="0" i="0" u="none" strike="noStrike" dirty="0">
                        <a:solidFill>
                          <a:srgbClr val="C9D1D9"/>
                        </a:solidFill>
                        <a:effectLst/>
                        <a:latin typeface="+mn-lt"/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Ensure that all required CI tests are passing before collaborators can make changes to a protected branch.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0712569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>
                        <a:buFont typeface="Arial" charset="0"/>
                        <a:buNone/>
                      </a:pPr>
                      <a:r>
                        <a:rPr lang="en-US" b="0" i="0" u="sng" strike="noStrike" dirty="0" smtClean="0">
                          <a:solidFill>
                            <a:srgbClr val="C9D1D9"/>
                          </a:solidFill>
                          <a:effectLst/>
                          <a:latin typeface="+mn-lt"/>
                          <a:hlinkClick r:id="rId4"/>
                        </a:rPr>
                        <a:t>Require conversation resolution before merging</a:t>
                      </a:r>
                      <a:endParaRPr lang="en-US" b="0" i="0" u="none" strike="noStrike" dirty="0">
                        <a:solidFill>
                          <a:srgbClr val="C9D1D9"/>
                        </a:solidFill>
                        <a:effectLst/>
                        <a:latin typeface="+mn-lt"/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Requires all comments on the pull request to be resolved before it can be merged to a protected branch.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5503254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>
                        <a:buFont typeface="Arial" charset="0"/>
                        <a:buNone/>
                      </a:pPr>
                      <a:r>
                        <a:rPr lang="en-US" b="0" i="0" u="sng" strike="noStrike" dirty="0" smtClean="0">
                          <a:solidFill>
                            <a:srgbClr val="C9D1D9"/>
                          </a:solidFill>
                          <a:effectLst/>
                          <a:latin typeface="+mn-lt"/>
                          <a:hlinkClick r:id="rId5"/>
                        </a:rPr>
                        <a:t>Require signed commits</a:t>
                      </a:r>
                      <a:endParaRPr lang="en-US" b="0" i="0" u="none" strike="noStrike" dirty="0">
                        <a:solidFill>
                          <a:srgbClr val="C9D1D9"/>
                        </a:solidFill>
                        <a:effectLst/>
                        <a:latin typeface="+mn-lt"/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Contributors and bots can only push commits that have been signed and verified to the branch.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488127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>
                        <a:buFont typeface="Arial" charset="0"/>
                        <a:buNone/>
                      </a:pPr>
                      <a:r>
                        <a:rPr lang="en-US" b="0" i="0" u="sng" strike="noStrike" dirty="0" smtClean="0">
                          <a:solidFill>
                            <a:srgbClr val="C9D1D9"/>
                          </a:solidFill>
                          <a:effectLst/>
                          <a:latin typeface="+mn-lt"/>
                          <a:hlinkClick r:id="rId6"/>
                        </a:rPr>
                        <a:t>Require linear history</a:t>
                      </a:r>
                      <a:endParaRPr lang="en-US" b="0" i="0" u="none" strike="noStrike" dirty="0">
                        <a:solidFill>
                          <a:srgbClr val="C9D1D9"/>
                        </a:solidFill>
                        <a:effectLst/>
                        <a:latin typeface="+mn-lt"/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Pull requests merged into the protected branch must use a squash merge or a rebase merge.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xmlns="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b="0" dirty="0"/>
              <a:t>Rule</a:t>
            </a:r>
            <a:r>
              <a:rPr lang="en-US" dirty="0" smtClean="0"/>
              <a:t> </a:t>
            </a:r>
            <a:r>
              <a:rPr lang="en-US" b="0" dirty="0" smtClean="0"/>
              <a:t>Settings</a:t>
            </a:r>
            <a:endParaRPr lang="en-US" b="0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xmlns="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What settings are there?</a:t>
            </a:r>
            <a:endParaRPr lang="en-US" dirty="0"/>
          </a:p>
        </p:txBody>
      </p:sp>
      <p:graphicFrame>
        <p:nvGraphicFramePr>
          <p:cNvPr id="19" name="Table Placeholder 10">
            <a:extLst>
              <a:ext uri="{FF2B5EF4-FFF2-40B4-BE49-F238E27FC236}">
                <a16:creationId xmlns:a16="http://schemas.microsoft.com/office/drawing/2014/main" xmlns="" id="{FA7555E4-6CFC-1C44-B97A-BFEC35A63419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534460922"/>
              </p:ext>
            </p:extLst>
          </p:nvPr>
        </p:nvGraphicFramePr>
        <p:xfrm>
          <a:off x="609599" y="2228535"/>
          <a:ext cx="10743211" cy="346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3669">
                  <a:extLst>
                    <a:ext uri="{9D8B030D-6E8A-4147-A177-3AD203B41FA5}">
                      <a16:colId xmlns:a16="http://schemas.microsoft.com/office/drawing/2014/main" xmlns="" val="4235906612"/>
                    </a:ext>
                  </a:extLst>
                </a:gridCol>
                <a:gridCol w="6139542">
                  <a:extLst>
                    <a:ext uri="{9D8B030D-6E8A-4147-A177-3AD203B41FA5}">
                      <a16:colId xmlns:a16="http://schemas.microsoft.com/office/drawing/2014/main" xmlns="" val="284311610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 smtClean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Setting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 smtClean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557922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>
                        <a:buFont typeface="Arial" charset="0"/>
                        <a:buNone/>
                      </a:pPr>
                      <a:r>
                        <a:rPr lang="en-US" b="0" i="0" u="sng" strike="noStrike" dirty="0" smtClean="0">
                          <a:solidFill>
                            <a:srgbClr val="C9D1D9"/>
                          </a:solidFill>
                          <a:effectLst/>
                          <a:latin typeface="+mn-lt"/>
                          <a:hlinkClick r:id="rId2"/>
                        </a:rPr>
                        <a:t>Require merge queue</a:t>
                      </a:r>
                      <a:r>
                        <a:rPr lang="en-US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(currently in beta)</a:t>
                      </a:r>
                      <a:endParaRPr lang="en-US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Uses GitHub Actions to </a:t>
                      </a:r>
                      <a:r>
                        <a:rPr lang="en-IN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 the rate at which pull requests are merged into a busy default branch, whilst ensuring that CI checks pass.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algn="l">
                        <a:buFont typeface="Arial" charset="0"/>
                        <a:buNone/>
                      </a:pPr>
                      <a:r>
                        <a:rPr lang="en-US" b="0" i="0" u="sng" strike="noStrike" dirty="0" smtClean="0">
                          <a:solidFill>
                            <a:srgbClr val="C9D1D9"/>
                          </a:solidFill>
                          <a:effectLst/>
                          <a:latin typeface="+mn-lt"/>
                          <a:hlinkClick r:id="rId3"/>
                        </a:rPr>
                        <a:t>Include administrators</a:t>
                      </a:r>
                      <a:endParaRPr lang="en-US" b="0" i="0" u="none" strike="noStrike" dirty="0">
                        <a:solidFill>
                          <a:srgbClr val="C9D1D9"/>
                        </a:solidFill>
                        <a:effectLst/>
                        <a:latin typeface="+mn-lt"/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Enable this setting to include administrators in your protected branch rules.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algn="l">
                        <a:buFont typeface="Arial" charset="0"/>
                        <a:buNone/>
                      </a:pPr>
                      <a:r>
                        <a:rPr lang="en-US" b="0" i="0" u="sng" strike="noStrike" dirty="0" smtClean="0">
                          <a:solidFill>
                            <a:srgbClr val="C9D1D9"/>
                          </a:solidFill>
                          <a:effectLst/>
                          <a:latin typeface="+mn-lt"/>
                          <a:hlinkClick r:id="rId4"/>
                        </a:rPr>
                        <a:t>Restrict who can push to matching branches</a:t>
                      </a:r>
                      <a:endParaRPr lang="en-US" b="0" i="0" u="none" strike="noStrike" dirty="0">
                        <a:solidFill>
                          <a:srgbClr val="C9D1D9"/>
                        </a:solidFill>
                        <a:effectLst/>
                        <a:latin typeface="+mn-lt"/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 users, teams, or apps that have been given permission can push to the protected branch.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algn="l">
                        <a:buFont typeface="Arial" charset="0"/>
                        <a:buNone/>
                      </a:pPr>
                      <a:r>
                        <a:rPr lang="en-US" b="0" i="0" u="sng" strike="noStrike" dirty="0" smtClean="0">
                          <a:solidFill>
                            <a:srgbClr val="C9D1D9"/>
                          </a:solidFill>
                          <a:effectLst/>
                          <a:latin typeface="+mn-lt"/>
                          <a:hlinkClick r:id="rId5"/>
                        </a:rPr>
                        <a:t>Allow force pushes</a:t>
                      </a:r>
                      <a:endParaRPr lang="en-US" b="0" i="0" u="none" strike="noStrike" dirty="0">
                        <a:solidFill>
                          <a:srgbClr val="C9D1D9"/>
                        </a:solidFill>
                        <a:effectLst/>
                        <a:latin typeface="+mn-lt"/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Choose users or teams who can force pushes to the protected branch</a:t>
                      </a:r>
                      <a:endParaRPr lang="en-IN" sz="16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algn="l">
                        <a:buFont typeface="Arial" charset="0"/>
                        <a:buNone/>
                      </a:pPr>
                      <a:r>
                        <a:rPr lang="en-US" b="0" i="0" u="sng" strike="noStrike" dirty="0" smtClean="0">
                          <a:solidFill>
                            <a:srgbClr val="C9D1D9"/>
                          </a:solidFill>
                          <a:effectLst/>
                          <a:latin typeface="+mn-lt"/>
                          <a:hlinkClick r:id="rId6"/>
                        </a:rPr>
                        <a:t>Allow deletions</a:t>
                      </a:r>
                      <a:endParaRPr lang="en-US" b="0" i="0" u="none" strike="noStrike" dirty="0" smtClean="0">
                        <a:solidFill>
                          <a:srgbClr val="C9D1D9"/>
                        </a:solidFill>
                        <a:effectLst/>
                        <a:latin typeface="+mn-lt"/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 default, you cannot delete a protected branch.</a:t>
                      </a:r>
                      <a:endParaRPr lang="en-IN" sz="16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xmlns="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</a:t>
            </a:r>
            <a:r>
              <a:rPr lang="en-US" b="0" dirty="0" smtClean="0"/>
              <a:t>Checks</a:t>
            </a:r>
            <a:endParaRPr lang="en-US" b="0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xmlns="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Status API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US" dirty="0" smtClean="0"/>
              <a:t>Using the Status API, you can allow </a:t>
            </a:r>
            <a:r>
              <a:rPr lang="en-US" dirty="0"/>
              <a:t>external services to mark commits with an </a:t>
            </a:r>
            <a:r>
              <a:rPr lang="en-US" b="1" dirty="0"/>
              <a:t>error</a:t>
            </a:r>
            <a:r>
              <a:rPr lang="en-US" dirty="0"/>
              <a:t>, </a:t>
            </a:r>
            <a:r>
              <a:rPr lang="en-US" b="1" dirty="0"/>
              <a:t>failure</a:t>
            </a:r>
            <a:r>
              <a:rPr lang="en-US" dirty="0"/>
              <a:t>, </a:t>
            </a:r>
            <a:r>
              <a:rPr lang="en-US" b="1" dirty="0"/>
              <a:t>pending</a:t>
            </a:r>
            <a:r>
              <a:rPr lang="en-US" dirty="0"/>
              <a:t>, or </a:t>
            </a:r>
            <a:r>
              <a:rPr lang="en-US" b="1" dirty="0"/>
              <a:t>success</a:t>
            </a:r>
            <a:r>
              <a:rPr lang="en-US" dirty="0"/>
              <a:t> state, which is then reflected in pull requests involving those commits.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553" y="2005762"/>
            <a:ext cx="5054930" cy="337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7F4215-C6BB-44A3-9A5E-9446E68359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0</TotalTime>
  <Words>641</Words>
  <Application>Microsoft Macintosh PowerPoint</Application>
  <PresentationFormat>Widescreen</PresentationFormat>
  <Paragraphs>120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Calibri Light</vt:lpstr>
      <vt:lpstr>CiscoSans ExtraLight</vt:lpstr>
      <vt:lpstr>Gill Sans SemiBold</vt:lpstr>
      <vt:lpstr>Times New Roman</vt:lpstr>
      <vt:lpstr>Arial</vt:lpstr>
      <vt:lpstr>Office Theme</vt:lpstr>
      <vt:lpstr>Peace of mind</vt:lpstr>
      <vt:lpstr>Proposed Solution</vt:lpstr>
      <vt:lpstr>Setting the context</vt:lpstr>
      <vt:lpstr>Your Needs</vt:lpstr>
      <vt:lpstr>Our Proposed Solution</vt:lpstr>
      <vt:lpstr>Branch Protection</vt:lpstr>
      <vt:lpstr>Rule Settings</vt:lpstr>
      <vt:lpstr>More Rule Settings</vt:lpstr>
      <vt:lpstr>Status Checks</vt:lpstr>
      <vt:lpstr>So, how do we scale?</vt:lpstr>
      <vt:lpstr>Branch Creation Webhook</vt:lpstr>
      <vt:lpstr>Custom Web API</vt:lpstr>
      <vt:lpstr>Demo Time!</vt:lpstr>
      <vt:lpstr>Essential Features</vt:lpstr>
      <vt:lpstr>Thank You.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Ayodeji Ayodele</dc:creator>
  <cp:lastModifiedBy/>
  <cp:revision>1</cp:revision>
  <dcterms:created xsi:type="dcterms:W3CDTF">2022-03-20T06:32:44Z</dcterms:created>
  <dcterms:modified xsi:type="dcterms:W3CDTF">2022-03-20T13:53:16Z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